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21" r:id="rId2"/>
    <p:sldId id="294" r:id="rId3"/>
    <p:sldId id="295" r:id="rId4"/>
    <p:sldId id="299" r:id="rId5"/>
    <p:sldId id="302" r:id="rId6"/>
    <p:sldId id="303" r:id="rId7"/>
    <p:sldId id="298" r:id="rId8"/>
    <p:sldId id="312" r:id="rId9"/>
    <p:sldId id="320" r:id="rId10"/>
    <p:sldId id="308" r:id="rId11"/>
    <p:sldId id="313" r:id="rId12"/>
    <p:sldId id="314" r:id="rId13"/>
    <p:sldId id="315" r:id="rId14"/>
    <p:sldId id="318" r:id="rId15"/>
    <p:sldId id="319" r:id="rId16"/>
    <p:sldId id="26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8" autoAdjust="0"/>
    <p:restoredTop sz="94925"/>
  </p:normalViewPr>
  <p:slideViewPr>
    <p:cSldViewPr snapToGrid="0">
      <p:cViewPr>
        <p:scale>
          <a:sx n="95" d="100"/>
          <a:sy n="95" d="100"/>
        </p:scale>
        <p:origin x="624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9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80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4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本科读的是艺术史，研究生阶段学习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&amp; Technology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设计和技术的混合。开始做前端的一个重要原因是，没有人帮我把设计出来的作品放到网站上给别人欣赏。比如说设计一个网站，但是没人帮我把设计出来的网站做出来。所以我只能自己做，做着做着就发现做网站本身也很有趣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9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它是渐进的，没有强主张，你可以在原有大系统的上面，把一两个组件改用它实现，当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用；也可以整个用它全家桶开发，当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用；还可以用它的视图，搭配你自己设计的整个下层用。你可以在底层数据逻辑的地方用</a:t>
            </a:r>
            <a:r>
              <a:rPr lang="en-US" altLang="zh-CN" dirty="0" smtClean="0"/>
              <a:t>OO</a:t>
            </a:r>
            <a:r>
              <a:rPr lang="zh-CN" altLang="en-US" dirty="0" smtClean="0"/>
              <a:t>和设计模式的那套理念，也可以函数式，都可以，它只是个轻量视图而已，只做了自己该做的事，没有做不该做的事，仅此而已。</a:t>
            </a:r>
          </a:p>
          <a:p>
            <a:r>
              <a:rPr lang="zh-CN" altLang="en-US" dirty="0" smtClean="0"/>
              <a:t>渐进式的含义，我的理解是：没有多做职责之外的事。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得一个框架如果是“渐进式”的，就意味着，它本身承担了较难的做减法的部分，而留给它的使用者较简单的做加法的部分。就是说，在我们用一个工具的时候，并不是为了用其中的某一个部分，而想办法无视或者裁剪掉其他部分（做减法），而是上手就可以用上它的大多数功能，再在需要的时候引入它的官方或第三方插件（做加法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大概就是你不必一开始就用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所有的全家桶，根据场景，官方提供了方便的框架供你使用。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0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5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18/1/29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hyperlink" Target="https://baike.baidu.com/item/Vue.js" TargetMode="External"/><Relationship Id="rId6" Type="http://schemas.openxmlformats.org/officeDocument/2006/relationships/hyperlink" Target="https://baike.baidu.com/item/Java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cn.vuejs.org/" TargetMode="External"/><Relationship Id="rId5" Type="http://schemas.openxmlformats.org/officeDocument/2006/relationships/hyperlink" Target="https://github.com/vuejs/vue" TargetMode="External"/><Relationship Id="rId6" Type="http://schemas.openxmlformats.org/officeDocument/2006/relationships/hyperlink" Target="https://cn.vuejs.org/v2/guide/single-file-components.html" TargetMode="External"/><Relationship Id="rId7" Type="http://schemas.openxmlformats.org/officeDocument/2006/relationships/hyperlink" Target="https://github.com/vuejs/awesome-vue#libraries--plugins" TargetMode="External"/><Relationship Id="rId8" Type="http://schemas.openxmlformats.org/officeDocument/2006/relationships/hyperlink" Target="http://mp.weixin.qq.com/s?__biz=MzIwNjQwMzUwMQ==&amp;mid=2247484393&amp;idx=1&amp;sn=142b8e37dfc94de07be211607e468030&amp;chksm=9723612ba054e83db6622a891287af119bb63708f1b7a09aed9149d846c9428ad5abbb822294&amp;mpshare=1&amp;scene=1&amp;srcid=1026oUz3521V74ua0uwTcIWa&amp;from=grou" TargetMode="External"/><Relationship Id="rId9" Type="http://schemas.openxmlformats.org/officeDocument/2006/relationships/hyperlink" Target="http://www.ituring.com.cn/article/273032" TargetMode="Externa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au-ui-kit-1副本"/>
          <p:cNvPicPr>
            <a:picLocks noChangeAspect="1"/>
          </p:cNvPicPr>
          <p:nvPr/>
        </p:nvPicPr>
        <p:blipFill>
          <a:blip r:embed="rId3"/>
          <a:srcRect t="3757" b="20427"/>
          <a:stretch>
            <a:fillRect/>
          </a:stretch>
        </p:blipFill>
        <p:spPr>
          <a:xfrm>
            <a:off x="1067435" y="-168910"/>
            <a:ext cx="10057765" cy="712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5880" y="-1905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628120" y="-3556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38345" y="3927424"/>
            <a:ext cx="915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黑体" charset="0"/>
                <a:ea typeface="黑体" charset="0"/>
              </a:rPr>
              <a:t>Vue</a:t>
            </a:r>
            <a:endParaRPr lang="zh-CN" altLang="en-US" sz="32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93" y="-575"/>
            <a:ext cx="5404757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29987" y="25717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生命周期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" y="2032000"/>
            <a:ext cx="6525920" cy="4756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840" y="925195"/>
            <a:ext cx="568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dirty="0"/>
              <a:t>Vue实例有一个完整的生命周期，也就是从开始</a:t>
            </a:r>
            <a:r>
              <a:rPr lang="zh-CN" altLang="zh-CN" sz="1600" b="1" dirty="0" smtClean="0"/>
              <a:t>创建、初始化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数据</a:t>
            </a:r>
            <a:r>
              <a:rPr lang="zh-CN" altLang="zh-CN" sz="1600" b="1" dirty="0"/>
              <a:t>、编译模板、挂载Dom、渲染→更新→渲染</a:t>
            </a:r>
            <a:r>
              <a:rPr lang="zh-CN" altLang="zh-CN" sz="1600" b="1" dirty="0" smtClean="0"/>
              <a:t>、卸载</a:t>
            </a:r>
            <a:r>
              <a:rPr lang="zh-CN" altLang="zh-CN" sz="1600" b="1" dirty="0"/>
              <a:t>等一</a:t>
            </a:r>
            <a:r>
              <a:rPr lang="zh-CN" altLang="zh-CN" sz="1600" b="1" dirty="0" smtClean="0"/>
              <a:t>系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列</a:t>
            </a:r>
            <a:r>
              <a:rPr lang="zh-CN" altLang="zh-CN" sz="1600" b="1" dirty="0"/>
              <a:t>过程，我们称这是Vue的生命周期</a:t>
            </a:r>
            <a:r>
              <a:rPr lang="zh-CN" altLang="zh-CN" sz="1600" b="1" dirty="0" smtClean="0"/>
              <a:t>。通俗</a:t>
            </a:r>
            <a:r>
              <a:rPr lang="zh-CN" altLang="zh-CN" sz="1600" b="1" dirty="0"/>
              <a:t>说就是Vue实例</a:t>
            </a:r>
            <a:r>
              <a:rPr lang="zh-CN" altLang="zh-CN" sz="1600" b="1" dirty="0" smtClean="0"/>
              <a:t>从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创建</a:t>
            </a:r>
            <a:r>
              <a:rPr lang="zh-CN" altLang="zh-CN" sz="1600" b="1" dirty="0"/>
              <a:t>到销毁的过程，就是生命周期。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4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/>
              <a:t>一个字符串模板作为 </a:t>
            </a:r>
            <a:r>
              <a:rPr lang="en-US" altLang="zh-CN" sz="2400" dirty="0" err="1"/>
              <a:t>Vue</a:t>
            </a:r>
            <a:r>
              <a:rPr lang="en-US" altLang="zh-CN" sz="2400" dirty="0"/>
              <a:t> </a:t>
            </a:r>
            <a:r>
              <a:rPr lang="zh-CN" altLang="en-US" sz="2400" dirty="0"/>
              <a:t>实例的标识使用。模板将会 </a:t>
            </a:r>
            <a:r>
              <a:rPr lang="zh-CN" altLang="en-US" sz="2400" b="1" dirty="0"/>
              <a:t>替换</a:t>
            </a:r>
            <a:r>
              <a:rPr lang="zh-CN" altLang="en-US" sz="2400" dirty="0"/>
              <a:t> 挂载的元素。挂载元素的内容都将被忽略，除非模板的内容有分发插槽。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t</a:t>
            </a:r>
            <a:r>
              <a:rPr lang="en-US" altLang="zh-CN" sz="3200" b="1" dirty="0" smtClean="0"/>
              <a:t>emplate </a:t>
            </a:r>
            <a:r>
              <a:rPr lang="zh-CN" altLang="en-US" sz="3200" b="1" dirty="0" smtClean="0"/>
              <a:t>模板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3308" y="1160703"/>
            <a:ext cx="5369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/>
              <a:t>组件 </a:t>
            </a:r>
            <a:r>
              <a:rPr lang="en-US" altLang="zh-CN" sz="2400" b="1" dirty="0"/>
              <a:t>(Component) </a:t>
            </a:r>
            <a:r>
              <a:rPr lang="zh-CN" altLang="en-US" sz="2400" b="1" dirty="0"/>
              <a:t>是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最强大的功能之一。组件可以扩展 </a:t>
            </a:r>
            <a:r>
              <a:rPr lang="en-US" altLang="zh-CN" sz="2400" b="1" dirty="0"/>
              <a:t>HTML </a:t>
            </a:r>
            <a:r>
              <a:rPr lang="zh-CN" altLang="en-US" sz="2400" b="1" dirty="0"/>
              <a:t>元素，封装可重用的代码。在较高层面上，组件是自定义元素，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的编译器为它添加特殊功能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全局组件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局部组件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props:[]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参数中带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，去掉横杠，后面首字母大写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data</a:t>
            </a:r>
            <a:r>
              <a:rPr lang="zh-CN" altLang="en-US" sz="2400" b="1" dirty="0"/>
              <a:t>的值传递给</a:t>
            </a:r>
            <a:r>
              <a:rPr lang="zh-CN" altLang="en-US" sz="2400" b="1" dirty="0" smtClean="0"/>
              <a:t>组件：</a:t>
            </a:r>
            <a:r>
              <a:rPr lang="en-US" altLang="zh-CN" sz="2400" b="1" dirty="0" smtClean="0"/>
              <a:t>v-bind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c</a:t>
            </a:r>
            <a:r>
              <a:rPr lang="en-US" altLang="zh-CN" sz="3200" b="1" dirty="0" smtClean="0"/>
              <a:t>omponent 1</a:t>
            </a:r>
            <a:endParaRPr lang="en-US" altLang="zh-CN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6" y="867409"/>
            <a:ext cx="6117575" cy="57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3308" y="1160703"/>
            <a:ext cx="5369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组件嵌套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组件传值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:is   </a:t>
            </a:r>
            <a:r>
              <a:rPr lang="zh-CN" altLang="en-US" sz="2400" b="1" dirty="0" smtClean="0"/>
              <a:t>切换组件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.native </a:t>
            </a:r>
            <a:r>
              <a:rPr lang="zh-CN" altLang="en-US" sz="2400" b="1" dirty="0" smtClean="0"/>
              <a:t>监听</a:t>
            </a:r>
            <a:r>
              <a:rPr lang="zh-CN" altLang="en-US" sz="2400" b="1" dirty="0"/>
              <a:t>组件根元素的原生事件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component  2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60" y="867410"/>
            <a:ext cx="4692604" cy="5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9980" y="5586205"/>
            <a:ext cx="972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&lt;slot&gt;</a:t>
            </a:r>
            <a:r>
              <a:rPr lang="zh-CN" altLang="en-US" sz="2400" dirty="0"/>
              <a:t> 元素可以用一个特殊的特性 </a:t>
            </a:r>
            <a:r>
              <a:rPr lang="en-US" altLang="zh-CN" sz="2400" dirty="0"/>
              <a:t>name</a:t>
            </a:r>
            <a:r>
              <a:rPr lang="zh-CN" altLang="en-US" sz="2400" dirty="0"/>
              <a:t> 来进一步配置如何分发内容。多个插槽可以有不同的名字。具名插槽将匹配内容片段中有对应 </a:t>
            </a:r>
            <a:r>
              <a:rPr lang="en-US" altLang="zh-CN" sz="2400" dirty="0"/>
              <a:t>slot</a:t>
            </a:r>
            <a:r>
              <a:rPr lang="zh-CN" altLang="en-US" sz="2400" dirty="0"/>
              <a:t> 特性的元素。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slot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" y="854531"/>
            <a:ext cx="5205537" cy="46648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19" y="824551"/>
            <a:ext cx="3945318" cy="46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02185" y="1169225"/>
            <a:ext cx="55643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bind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只调用一次，指令第一次绑定到元素时调用，用这个钩子函数可以定义一个绑定时执行一次的初始化动作。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inserted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被绑定元素插入父节点时调用（父节点存在即可调用，不必存在于</a:t>
            </a:r>
            <a:r>
              <a:rPr lang="en-US" altLang="zh-CN" sz="2400" b="1" dirty="0"/>
              <a:t>document</a:t>
            </a:r>
            <a:r>
              <a:rPr lang="zh-CN" altLang="en-US" sz="2400" b="1" dirty="0"/>
              <a:t>中）。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update:</a:t>
            </a:r>
            <a:r>
              <a:rPr lang="zh-CN" altLang="en-US" sz="2400" b="1" dirty="0"/>
              <a:t>被绑定于元素所在的模板更新时调用，而无论绑定值是否变化。通过比较更新前后的绑定值，可以忽略不必要的模板更新。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componentUpdated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被绑定元素所在模板完成一次更新周期时调用。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unbind:</a:t>
            </a:r>
            <a:r>
              <a:rPr lang="zh-CN" altLang="en-US" sz="2400" b="1" dirty="0"/>
              <a:t>只调用一次，指令与元素解绑时调用</a:t>
            </a:r>
            <a:r>
              <a:rPr lang="zh-CN" altLang="en-US" sz="2400" b="1" dirty="0" smtClean="0"/>
              <a:t>。</a:t>
            </a:r>
            <a:r>
              <a:rPr lang="en-US" altLang="zh-CN" sz="2400" b="1" dirty="0" err="1" smtClean="0"/>
              <a:t>vm</a:t>
            </a:r>
            <a:r>
              <a:rPr lang="en-US" altLang="zh-CN" sz="2400" b="1" dirty="0" smtClean="0"/>
              <a:t>.$destroy();</a:t>
            </a:r>
            <a:endParaRPr lang="zh-CN" altLang="en-US" sz="2400" b="1" dirty="0"/>
          </a:p>
          <a:p>
            <a:endParaRPr lang="da-DK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Vue.directive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自定义指令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7" y="889179"/>
            <a:ext cx="5939815" cy="5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5" y="1472172"/>
            <a:ext cx="3403600" cy="3403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82344" y="1034925"/>
            <a:ext cx="55517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尤雨</a:t>
            </a:r>
            <a:r>
              <a:rPr lang="zh-CN" altLang="en-US" sz="2800" b="1" dirty="0" smtClean="0"/>
              <a:t>溪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r>
              <a:rPr lang="en-US" altLang="zh-CN" sz="2400" b="1" dirty="0" smtClean="0">
                <a:hlinkClick r:id="rId5"/>
              </a:rPr>
              <a:t>Vue.js</a:t>
            </a:r>
            <a:r>
              <a:rPr lang="zh-CN" altLang="en-US" sz="2400" b="1" dirty="0"/>
              <a:t>框架的作者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尤雨溪毕业于上海复旦附中，在美国完成大学学业，本科毕业于</a:t>
            </a:r>
            <a:r>
              <a:rPr lang="en-US" altLang="zh-CN" sz="2400" b="1" dirty="0"/>
              <a:t>Colgate University</a:t>
            </a:r>
            <a:r>
              <a:rPr lang="zh-CN" altLang="en-US" sz="2400" b="1" dirty="0"/>
              <a:t>，后在</a:t>
            </a:r>
            <a:r>
              <a:rPr lang="en-US" altLang="zh-CN" sz="2400" b="1" dirty="0"/>
              <a:t>Parsons</a:t>
            </a:r>
            <a:r>
              <a:rPr lang="zh-CN" altLang="en-US" sz="2400" b="1" dirty="0"/>
              <a:t>设计学院获得</a:t>
            </a:r>
            <a:r>
              <a:rPr lang="en-US" altLang="zh-CN" sz="2400" b="1" dirty="0"/>
              <a:t>Design &amp; Technology</a:t>
            </a:r>
            <a:r>
              <a:rPr lang="zh-CN" altLang="en-US" sz="2400" b="1" dirty="0"/>
              <a:t>艺术硕士学位，现任职于纽约</a:t>
            </a:r>
            <a:r>
              <a:rPr lang="en-US" altLang="zh-CN" sz="2400" b="1" dirty="0"/>
              <a:t>Google Creative Lab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2014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月，开源了一个前端开发库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。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 smtClean="0"/>
              <a:t>是的</a:t>
            </a:r>
            <a:r>
              <a:rPr lang="zh-CN" altLang="en-US" sz="2400" b="1" dirty="0"/>
              <a:t>组件构建 </a:t>
            </a:r>
            <a:r>
              <a:rPr lang="en-US" altLang="zh-CN" sz="2400" b="1" dirty="0"/>
              <a:t>Web </a:t>
            </a:r>
            <a:r>
              <a:rPr lang="zh-CN" altLang="en-US" sz="2400" b="1" dirty="0"/>
              <a:t>界面的 </a:t>
            </a:r>
            <a:r>
              <a:rPr lang="en-US" altLang="zh-CN" sz="2400" b="1" dirty="0">
                <a:hlinkClick r:id="rId6"/>
              </a:rPr>
              <a:t>JavaScript</a:t>
            </a:r>
            <a:r>
              <a:rPr lang="zh-CN" altLang="en-US" sz="2400" b="1" dirty="0"/>
              <a:t> 库，是一个通过简洁的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提供高效的数据绑定和灵活系统。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57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网站：</a:t>
            </a:r>
            <a:r>
              <a:rPr kumimoji="1" lang="en-US" altLang="zh-CN" sz="2800" b="1" dirty="0" smtClean="0"/>
              <a:t> </a:t>
            </a:r>
            <a:r>
              <a:rPr kumimoji="1" lang="en-US" altLang="zh-CN" sz="2800" b="1" dirty="0" smtClean="0">
                <a:hlinkClick r:id="rId4"/>
              </a:rPr>
              <a:t>https://cn.vuejs.org/</a:t>
            </a:r>
            <a:endParaRPr kumimoji="1" lang="en-US" altLang="zh-CN" sz="2800" b="1" dirty="0" smtClean="0"/>
          </a:p>
          <a:p>
            <a:r>
              <a:rPr kumimoji="1" lang="en-US" altLang="zh-CN" sz="2800" b="1" dirty="0" err="1" smtClean="0"/>
              <a:t>Github</a:t>
            </a:r>
            <a:r>
              <a:rPr kumimoji="1" lang="en-US" altLang="zh-CN" sz="2800" b="1" dirty="0"/>
              <a:t>: </a:t>
            </a:r>
            <a:r>
              <a:rPr kumimoji="1" lang="en-US" altLang="zh-CN" sz="2800" b="1" dirty="0">
                <a:hlinkClick r:id="rId5"/>
              </a:rPr>
              <a:t>https://</a:t>
            </a:r>
            <a:r>
              <a:rPr kumimoji="1" lang="en-US" altLang="zh-CN" sz="2800" b="1" dirty="0" err="1">
                <a:hlinkClick r:id="rId5"/>
              </a:rPr>
              <a:t>github.com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vuejs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</a:t>
            </a:r>
            <a:endParaRPr kumimoji="1" lang="en-US" altLang="zh-CN" sz="2800" b="1" dirty="0"/>
          </a:p>
          <a:p>
            <a:endParaRPr kumimoji="1" lang="en-US" altLang="zh-CN" sz="2800" b="1" dirty="0"/>
          </a:p>
          <a:p>
            <a:r>
              <a:rPr lang="en-US" altLang="zh-CN" sz="2800" b="1" dirty="0" err="1"/>
              <a:t>Vue.js</a:t>
            </a:r>
            <a:r>
              <a:rPr lang="en-US" altLang="zh-CN" sz="2800" b="1" dirty="0"/>
              <a:t> (</a:t>
            </a:r>
            <a:r>
              <a:rPr lang="zh-CN" altLang="en-US" sz="2800" b="1" dirty="0"/>
              <a:t>读音 </a:t>
            </a:r>
            <a:r>
              <a:rPr lang="en-US" altLang="zh-CN" sz="2800" b="1" dirty="0"/>
              <a:t>/</a:t>
            </a:r>
            <a:r>
              <a:rPr lang="en-US" altLang="zh-CN" sz="2800" b="1" dirty="0" err="1"/>
              <a:t>vju</a:t>
            </a:r>
            <a:r>
              <a:rPr lang="en-US" altLang="zh-CN" sz="2800" b="1" dirty="0"/>
              <a:t>ː/</a:t>
            </a:r>
            <a:r>
              <a:rPr lang="zh-CN" altLang="en-US" sz="2800" b="1" dirty="0"/>
              <a:t>，类似于 </a:t>
            </a:r>
            <a:r>
              <a:rPr lang="en-US" altLang="zh-CN" sz="2800" b="1" dirty="0"/>
              <a:t>view) </a:t>
            </a:r>
            <a:r>
              <a:rPr lang="zh-CN" altLang="en-US" sz="2800" b="1" dirty="0"/>
              <a:t>是一套构建用户界面的渐进式框架。与其他重量级框架不同的是，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采用自底向上增量开发的设计。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的核心库只关注视图层，它不仅易于上手，还便于与第三方库或既有项目整合。另一方面，当与</a:t>
            </a:r>
            <a:r>
              <a:rPr lang="zh-CN" altLang="en-US" sz="2800" b="1" dirty="0">
                <a:hlinkClick r:id="rId6"/>
              </a:rPr>
              <a:t>单文件组件</a:t>
            </a:r>
            <a:r>
              <a:rPr lang="zh-CN" altLang="en-US" sz="2800" b="1" dirty="0"/>
              <a:t>和 </a:t>
            </a:r>
            <a:r>
              <a:rPr lang="en-US" altLang="zh-CN" sz="2800" b="1" dirty="0">
                <a:hlinkClick r:id="rId7"/>
              </a:rPr>
              <a:t>Vue </a:t>
            </a:r>
            <a:r>
              <a:rPr lang="zh-CN" altLang="en-US" sz="2800" b="1" dirty="0">
                <a:hlinkClick r:id="rId7"/>
              </a:rPr>
              <a:t>生态系统支持的库</a:t>
            </a:r>
            <a:r>
              <a:rPr lang="zh-CN" altLang="en-US" sz="2800" b="1" dirty="0"/>
              <a:t>结合使用时，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也完全能够为复杂的单页应用程序提供驱动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endParaRPr kumimoji="1" lang="en-US" altLang="zh-CN" sz="2800" b="1" dirty="0"/>
          </a:p>
          <a:p>
            <a:r>
              <a:rPr kumimoji="1" lang="zh-CN" altLang="en-US" sz="2800" b="1" dirty="0" smtClean="0">
                <a:hlinkClick r:id="rId8"/>
              </a:rPr>
              <a:t>推荐文章</a:t>
            </a:r>
            <a:r>
              <a:rPr kumimoji="1" lang="en-US" altLang="zh-CN" sz="2800" b="1" dirty="0" smtClean="0">
                <a:hlinkClick r:id="rId8"/>
              </a:rPr>
              <a:t>1</a:t>
            </a:r>
            <a:endParaRPr kumimoji="1" lang="en-US" altLang="zh-CN" sz="2800" b="1" dirty="0" smtClean="0"/>
          </a:p>
          <a:p>
            <a:r>
              <a:rPr kumimoji="1" lang="zh-CN" altLang="en-US" sz="2800" b="1" dirty="0" smtClean="0">
                <a:hlinkClick r:id="rId9"/>
              </a:rPr>
              <a:t>推荐文章</a:t>
            </a:r>
            <a:r>
              <a:rPr kumimoji="1" lang="en-US" altLang="zh-CN" sz="2800" b="1" dirty="0" smtClean="0">
                <a:hlinkClick r:id="rId9"/>
              </a:rPr>
              <a:t>2</a:t>
            </a:r>
            <a:endParaRPr kumimoji="1" lang="zh-CN" altLang="en-US" sz="2800" b="1" dirty="0"/>
          </a:p>
        </p:txBody>
      </p:sp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latin typeface="+mn-lt"/>
                <a:ea typeface="+mn-ea"/>
              </a:rPr>
              <a:t>什么是</a:t>
            </a:r>
            <a:r>
              <a:rPr lang="en-US" altLang="zh-CN" sz="3200" b="1" dirty="0" err="1">
                <a:latin typeface="+mn-lt"/>
                <a:ea typeface="+mn-ea"/>
              </a:rPr>
              <a:t>Vue.js</a:t>
            </a:r>
            <a:endParaRPr lang="zh-CN" altLang="en-US" sz="3200" b="1" dirty="0"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60" y="141885"/>
            <a:ext cx="1515065" cy="15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MVC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6620" y="1347365"/>
            <a:ext cx="571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视图（</a:t>
            </a:r>
            <a:r>
              <a:rPr lang="en-US" altLang="zh-CN" sz="3600" dirty="0"/>
              <a:t>View</a:t>
            </a:r>
            <a:r>
              <a:rPr lang="zh-CN" altLang="en-US" sz="3600" dirty="0"/>
              <a:t>）：用户界面。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控制器（</a:t>
            </a:r>
            <a:r>
              <a:rPr lang="en-US" altLang="zh-CN" sz="3600" dirty="0"/>
              <a:t>Controller</a:t>
            </a:r>
            <a:r>
              <a:rPr lang="zh-CN" altLang="en-US" sz="3600" dirty="0"/>
              <a:t>）：业务逻辑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模型（</a:t>
            </a:r>
            <a:r>
              <a:rPr lang="en-US" altLang="zh-CN" sz="3600" dirty="0"/>
              <a:t>Model</a:t>
            </a:r>
            <a:r>
              <a:rPr lang="zh-CN" altLang="en-US" sz="3600" dirty="0"/>
              <a:t>）：数据</a:t>
            </a:r>
            <a:r>
              <a:rPr lang="zh-CN" altLang="en-US" sz="3600" dirty="0" smtClean="0"/>
              <a:t>保存</a:t>
            </a:r>
            <a:endParaRPr lang="en-US" altLang="zh-CN" sz="3600" dirty="0"/>
          </a:p>
          <a:p>
            <a:pPr marL="285750" indent="-285750">
              <a:buFont typeface="Wingdings" charset="2"/>
              <a:buChar char="l"/>
            </a:pPr>
            <a:endParaRPr lang="en-US" altLang="zh-CN" sz="3600" dirty="0" smtClean="0"/>
          </a:p>
          <a:p>
            <a:pPr marL="285750" indent="-285750">
              <a:buFont typeface="Wingdings" charset="2"/>
              <a:buChar char="l"/>
            </a:pPr>
            <a:r>
              <a:rPr lang="en-US" altLang="zh-CN" sz="3600" dirty="0" smtClean="0"/>
              <a:t>V-C-M-C-V</a:t>
            </a:r>
            <a:endParaRPr lang="zh-CN" altLang="en-US" sz="36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357"/>
            <a:ext cx="6036620" cy="41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MVVM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54" y="1281214"/>
            <a:ext cx="9059097" cy="49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引入</a:t>
            </a:r>
            <a:r>
              <a:rPr lang="en-US" altLang="zh-CN" sz="3200" b="1" dirty="0" err="1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Vue.js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2" y="2200673"/>
            <a:ext cx="6728618" cy="79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" y="5070928"/>
            <a:ext cx="12181122" cy="6767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465" y="1191986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/>
              <a:t>script</a:t>
            </a:r>
            <a:r>
              <a:rPr kumimoji="1" lang="zh-CN" altLang="en-US" sz="3200" b="1" dirty="0" smtClean="0"/>
              <a:t>标签引入</a:t>
            </a:r>
            <a:endParaRPr kumimoji="1"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97865" y="4267204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CDN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504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l"/>
            </a:pPr>
            <a:endParaRPr kumimoji="1"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kumimoji="1" lang="en-US" altLang="zh-CN" sz="3200" b="1" dirty="0" smtClean="0"/>
              <a:t>Hello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World</a:t>
            </a:r>
            <a:r>
              <a:rPr kumimoji="1" lang="zh-CN" altLang="en-US" sz="3200" b="1" dirty="0" smtClean="0"/>
              <a:t>  </a:t>
            </a:r>
            <a:endParaRPr kumimoji="1"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v-for</a:t>
            </a:r>
            <a:r>
              <a:rPr lang="zh-CN" altLang="en-US" sz="3200" b="1" dirty="0" smtClean="0"/>
              <a:t>  </a:t>
            </a:r>
            <a:r>
              <a:rPr lang="zh-CN" altLang="en-US" sz="3200" b="1" dirty="0" smtClean="0"/>
              <a:t>数组、对象  </a:t>
            </a:r>
            <a:endParaRPr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</a:t>
            </a:r>
            <a:r>
              <a:rPr lang="da-DK" altLang="zh-CN" sz="3200" b="1" dirty="0" err="1" smtClean="0"/>
              <a:t>text</a:t>
            </a:r>
            <a:r>
              <a:rPr lang="da-DK" altLang="zh-CN" sz="3200" b="1" dirty="0" smtClean="0"/>
              <a:t> </a:t>
            </a:r>
            <a:r>
              <a:rPr lang="da-DK" altLang="zh-CN" sz="3200" b="1" dirty="0"/>
              <a:t>&amp; </a:t>
            </a:r>
            <a:r>
              <a:rPr lang="da-DK" altLang="zh-CN" sz="3200" b="1" dirty="0" smtClean="0"/>
              <a:t>v-html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v-on   $event   @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v-model    </a:t>
            </a:r>
            <a:endParaRPr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v-bind</a:t>
            </a:r>
            <a:r>
              <a:rPr lang="zh-CN" altLang="en-US" sz="3200" b="1" dirty="0" smtClean="0"/>
              <a:t> ：绑定</a:t>
            </a:r>
            <a:r>
              <a:rPr lang="zh-CN" altLang="en-US" sz="3200" b="1" dirty="0" smtClean="0"/>
              <a:t>属性</a:t>
            </a:r>
          </a:p>
          <a:p>
            <a:pPr marL="514350" indent="-514350">
              <a:buFont typeface="Wingdings" charset="2"/>
              <a:buChar char="l"/>
            </a:pPr>
            <a:r>
              <a:rPr kumimoji="1" lang="da-DK" altLang="zh-CN" sz="3200" b="1" dirty="0"/>
              <a:t>v-if  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 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-if  v-show</a:t>
            </a:r>
          </a:p>
          <a:p>
            <a:endParaRPr lang="da-DK" altLang="zh-CN" sz="3200" b="1" dirty="0" smtClean="0"/>
          </a:p>
          <a:p>
            <a:pPr marL="514350" indent="-514350">
              <a:buFont typeface="Wingdings" charset="2"/>
              <a:buChar char="l"/>
            </a:pPr>
            <a:endParaRPr lang="da-DK" altLang="zh-CN" sz="32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30733" y="23920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内部指令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762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8404" y="1437797"/>
            <a:ext cx="3734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Vue</a:t>
            </a:r>
            <a:r>
              <a:rPr lang="zh-CN" altLang="en-US" sz="2400" b="1" dirty="0" smtClean="0"/>
              <a:t>不能通过索引设置数组的值</a:t>
            </a:r>
            <a:endParaRPr lang="zh-CN" altLang="en-US" sz="2400" b="1" dirty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Vue.set</a:t>
            </a:r>
            <a:r>
              <a:rPr lang="en-US" altLang="zh-CN" sz="3200" b="1" dirty="0" smtClean="0"/>
              <a:t>  </a:t>
            </a:r>
            <a:r>
              <a:rPr lang="zh-CN" altLang="en-US" sz="3200" b="1" dirty="0" smtClean="0"/>
              <a:t>扩展</a:t>
            </a:r>
            <a:r>
              <a:rPr lang="zh-CN" altLang="en-US" sz="3200" b="1" dirty="0"/>
              <a:t>实例构造器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9" y="1117600"/>
            <a:ext cx="631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6" y="1160703"/>
            <a:ext cx="50158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computed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计算属性将被混入到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实例中。所有 </a:t>
            </a:r>
            <a:r>
              <a:rPr lang="en-US" altLang="zh-CN" sz="2400" b="1" dirty="0"/>
              <a:t>getter </a:t>
            </a:r>
            <a:r>
              <a:rPr lang="zh-CN" altLang="en-US" sz="2400" b="1" dirty="0"/>
              <a:t>和 </a:t>
            </a:r>
            <a:r>
              <a:rPr lang="en-US" altLang="zh-CN" sz="2400" b="1" dirty="0"/>
              <a:t>setter </a:t>
            </a:r>
            <a:r>
              <a:rPr lang="zh-CN" altLang="en-US" sz="2400" b="1" dirty="0"/>
              <a:t>的 </a:t>
            </a:r>
            <a:r>
              <a:rPr lang="en-US" altLang="zh-CN" sz="2400" b="1" dirty="0"/>
              <a:t>this </a:t>
            </a:r>
            <a:r>
              <a:rPr lang="zh-CN" altLang="en-US" sz="2400" b="1" dirty="0"/>
              <a:t>上下文自动地绑定为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</a:t>
            </a:r>
            <a:r>
              <a:rPr lang="zh-CN" altLang="en-US" sz="2400" b="1" dirty="0" smtClean="0"/>
              <a:t>。</a:t>
            </a:r>
            <a:r>
              <a:rPr lang="zh-CN" altLang="en-US" sz="2800" b="1" dirty="0">
                <a:solidFill>
                  <a:srgbClr val="FF0000"/>
                </a:solidFill>
              </a:rPr>
              <a:t>计算属性的结果会被缓存</a:t>
            </a:r>
            <a:r>
              <a:rPr lang="zh-CN" altLang="en-US" sz="2400" b="1" dirty="0"/>
              <a:t>，除非依赖的响应式属性变化才会重新</a:t>
            </a:r>
            <a:r>
              <a:rPr lang="zh-CN" altLang="en-US" sz="2400" b="1"/>
              <a:t>计算</a:t>
            </a:r>
            <a:r>
              <a:rPr lang="zh-CN" altLang="en-US" sz="2400" b="1" smtClean="0"/>
              <a:t>。</a:t>
            </a:r>
            <a:endParaRPr lang="en-US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computed   &amp;   watch</a:t>
            </a:r>
            <a:endParaRPr lang="en-US" altLang="zh-CN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187758" y="1160703"/>
            <a:ext cx="5015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watch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一个对象，键是需要观察的表达式，值是对应回调函数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en-US" altLang="zh-CN" sz="2400" b="1" dirty="0"/>
              <a:t>w</a:t>
            </a:r>
            <a:r>
              <a:rPr lang="en-US" altLang="zh-CN" sz="2400" b="1" dirty="0" smtClean="0"/>
              <a:t>atch: {</a:t>
            </a:r>
          </a:p>
          <a:p>
            <a:pPr lvl="2"/>
            <a:r>
              <a:rPr lang="en-US" altLang="zh-CN" sz="2400" b="1" dirty="0"/>
              <a:t>a</a:t>
            </a:r>
            <a:r>
              <a:rPr lang="en-US" altLang="zh-CN" sz="2400" b="1" dirty="0" smtClean="0"/>
              <a:t>: function(</a:t>
            </a:r>
            <a:r>
              <a:rPr lang="en-US" altLang="zh-CN" sz="2400" b="1" dirty="0" err="1" smtClean="0"/>
              <a:t>newVal</a:t>
            </a:r>
            <a:r>
              <a:rPr lang="en-US" altLang="zh-CN" sz="2400" b="1" dirty="0" smtClean="0"/>
              <a:t>, </a:t>
            </a:r>
            <a:r>
              <a:rPr lang="en-US" altLang="zh-CN" sz="2400" b="1" dirty="0" err="1" smtClean="0"/>
              <a:t>oldVal</a:t>
            </a:r>
            <a:r>
              <a:rPr lang="en-US" altLang="zh-CN" sz="2400" b="1" dirty="0" smtClean="0"/>
              <a:t>){</a:t>
            </a:r>
          </a:p>
          <a:p>
            <a:pPr lvl="2"/>
            <a:r>
              <a:rPr lang="en-US" altLang="zh-CN" sz="2400" b="1" dirty="0" smtClean="0"/>
              <a:t>}</a:t>
            </a:r>
          </a:p>
          <a:p>
            <a:pPr lvl="1"/>
            <a:r>
              <a:rPr lang="en-US" altLang="zh-CN" sz="2400" b="1" dirty="0" smtClean="0"/>
              <a:t>}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35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920</Words>
  <Application>Microsoft Macintosh PowerPoint</Application>
  <PresentationFormat>宽屏</PresentationFormat>
  <Paragraphs>92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Calibri Light</vt:lpstr>
      <vt:lpstr>Wingdings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谢成</cp:lastModifiedBy>
  <cp:revision>249</cp:revision>
  <cp:lastPrinted>2017-11-01T07:10:58Z</cp:lastPrinted>
  <dcterms:created xsi:type="dcterms:W3CDTF">2016-08-11T08:15:00Z</dcterms:created>
  <dcterms:modified xsi:type="dcterms:W3CDTF">2018-01-29T13:20:00Z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